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</p:sldIdLst>
  <p:sldSz cx="9144000" cy="5143500" type="screen16x9"/>
  <p:notesSz cx="6858000" cy="9144000"/>
  <p:defaultTextStyle/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28" d="100"/>
          <a:sy n="128" d="100"/>
        </p:scale>
        <p:origin x="414" y="33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2543421893889486"/>
          <c:y val="3.9142474403987881E-2"/>
          <c:w val="0.43960987765512849"/>
          <c:h val="0.8587071551714717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009F-407A-B7EA-C0A6760C5CCB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009F-407A-B7EA-C0A6760C5CCB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009F-407A-B7EA-C0A6760C5CCB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009F-407A-B7EA-C0A6760C5CCB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009F-407A-B7EA-C0A6760C5CCB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B-009F-407A-B7EA-C0A6760C5CCB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D-009F-407A-B7EA-C0A6760C5CCB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F-009F-407A-B7EA-C0A6760C5CCB}"/>
              </c:ext>
            </c:extLst>
          </c:dPt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1-009F-407A-B7EA-C0A6760C5CCB}"/>
              </c:ext>
            </c:extLst>
          </c:dPt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3-009F-407A-B7EA-C0A6760C5CCB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10"/>
                <c:pt idx="0">
                  <c:v>The value recovered / deterred from the offender at the actual time of the apprehension.</c:v>
                </c:pt>
                <c:pt idx="1">
                  <c:v>The change in the shrink / unknown loss rate change attributable to the theft prevention intervention (shrink before, after, test Vs control stores)</c:v>
                </c:pt>
                <c:pt idx="2">
                  <c:v>The total value stolen by the offender, as evidenced by video / reporting systems over an agreed period.</c:v>
                </c:pt>
                <c:pt idx="3">
                  <c:v>The total value stolen over an internally agreed period of time, for example, the last six months</c:v>
                </c:pt>
                <c:pt idx="4">
                  <c:v>The average theft value per (say) month by thief / bad actor multiple multiplied by the prison sentence awarded (# of months)</c:v>
                </c:pt>
                <c:pt idx="5">
                  <c:v>The average theft value per (say) month by thief / bad actor multiplied by the actual sentence served, parole, etc (# of months)</c:v>
                </c:pt>
                <c:pt idx="6">
                  <c:v>N/A We don’t use any of the above calculations</c:v>
                </c:pt>
                <c:pt idx="7">
                  <c:v>The value of civil recovery awards</c:v>
                </c:pt>
                <c:pt idx="8">
                  <c:v>The value of the time / cost saving from NOT having to manage the tracking, apprehension, and prosecutions of a thief.</c:v>
                </c:pt>
                <c:pt idx="9">
                  <c:v>Other (please specify)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0.70589999999999997</c:v>
                </c:pt>
                <c:pt idx="1">
                  <c:v>0.52939999999999998</c:v>
                </c:pt>
                <c:pt idx="2">
                  <c:v>0.4118</c:v>
                </c:pt>
                <c:pt idx="3">
                  <c:v>0.35289999999999999</c:v>
                </c:pt>
                <c:pt idx="4">
                  <c:v>0.23530000000000001</c:v>
                </c:pt>
                <c:pt idx="5">
                  <c:v>0.17649999999999999</c:v>
                </c:pt>
                <c:pt idx="6">
                  <c:v>0.17649999999999999</c:v>
                </c:pt>
                <c:pt idx="7">
                  <c:v>5.8799999999999998E-2</c:v>
                </c:pt>
                <c:pt idx="8">
                  <c:v>5.8799999999999998E-2</c:v>
                </c:pt>
                <c:pt idx="9">
                  <c:v>5.8799999999999998E-2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009F-407A-B7EA-C0A6760C5CCB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2068027336"/>
        <c:axId val="2113994440"/>
      </c:barChart>
      <c:catAx>
        <c:axId val="2068027336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low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just"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3994440"/>
        <c:crosses val="autoZero"/>
        <c:auto val="1"/>
        <c:lblAlgn val="ctr"/>
        <c:lblOffset val="100"/>
        <c:noMultiLvlLbl val="0"/>
      </c:catAx>
      <c:valAx>
        <c:axId val="2113994440"/>
        <c:scaling>
          <c:orientation val="minMax"/>
          <c:max val="1"/>
          <c:min val="0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8027336"/>
        <c:crosses val="max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1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100000"/>
                    <a:shade val="100000"/>
                    <a:satMod val="130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9E3E-4B18-9C90-788591B34D2B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9E3E-4B18-9C90-788591B34D2B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9E3E-4B18-9C90-788591B34D2B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9E3E-4B18-9C90-788591B34D2B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9E3E-4B18-9C90-788591B34D2B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B-9E3E-4B18-9C90-788591B34D2B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D-9E3E-4B18-9C90-788591B34D2B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F-9E3E-4B18-9C90-788591B34D2B}"/>
              </c:ext>
            </c:extLst>
          </c:dPt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1-9E3E-4B18-9C90-788591B34D2B}"/>
              </c:ext>
            </c:extLst>
          </c:dPt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3-9E3E-4B18-9C90-788591B34D2B}"/>
              </c:ext>
            </c:extLst>
          </c:dPt>
          <c:dPt>
            <c:idx val="1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5-9E3E-4B18-9C90-788591B34D2B}"/>
              </c:ext>
            </c:extLst>
          </c:dPt>
          <c:dPt>
            <c:idx val="1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7-9E3E-4B18-9C90-788591B34D2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The value recovered / deterred value at the actual time of the apprehension.</c:v>
                </c:pt>
                <c:pt idx="1">
                  <c:v>The total value stolen by the member of staff, as evidenced by video / reporting systems</c:v>
                </c:pt>
                <c:pt idx="2">
                  <c:v>Projected saving based on amount that would have been stolen by the employee for the remainder of financial year.</c:v>
                </c:pt>
                <c:pt idx="3">
                  <c:v>The total value stolen by the member of staff over an internally agreed period of time, say, last six months</c:v>
                </c:pt>
                <c:pt idx="4">
                  <c:v>The total value stolen over the total period of employment of that member of staff</c:v>
                </c:pt>
                <c:pt idx="5">
                  <c:v>The shrink / unknown loss saving over the period of the internal theft reduction intervention, for example, roll out of remote CCTV. (shrink before/after, test Vs control stores)</c:v>
                </c:pt>
                <c:pt idx="6">
                  <c:v>Value of civil recovery awards</c:v>
                </c:pt>
                <c:pt idx="7">
                  <c:v>N/A. We don’t use any of the above calculations</c:v>
                </c:pt>
                <c:pt idx="8">
                  <c:v>Other (please specify)</c:v>
                </c:pt>
                <c:pt idx="9">
                  <c:v>The average theft value per month attributable to the internal thief multiple multiplied by the prison sentence awarded (# of months)</c:v>
                </c:pt>
                <c:pt idx="10">
                  <c:v>The average theft value per month attributable to the internal thief multiple multiplied by the ACTUAL prison sentence served with parole (# of months)</c:v>
                </c:pt>
                <c:pt idx="11">
                  <c:v>The value of the time / cost saving from NOT having to manage the tracking, apprehension, and prosecutions of staff thieves.</c:v>
                </c:pt>
              </c:strCache>
            </c:strRef>
          </c:cat>
          <c:val>
            <c:numRef>
              <c:f>Sheet1!$B$2:$B$13</c:f>
              <c:numCache>
                <c:formatCode>0%</c:formatCode>
                <c:ptCount val="12"/>
                <c:pt idx="0">
                  <c:v>0.52939999999999998</c:v>
                </c:pt>
                <c:pt idx="1">
                  <c:v>0.47060000000000002</c:v>
                </c:pt>
                <c:pt idx="2">
                  <c:v>0.4118</c:v>
                </c:pt>
                <c:pt idx="3">
                  <c:v>0.17649999999999999</c:v>
                </c:pt>
                <c:pt idx="4">
                  <c:v>0.17649999999999999</c:v>
                </c:pt>
                <c:pt idx="5">
                  <c:v>0.1176</c:v>
                </c:pt>
                <c:pt idx="6">
                  <c:v>0.1176</c:v>
                </c:pt>
                <c:pt idx="7">
                  <c:v>5.8799999999999998E-2</c:v>
                </c:pt>
                <c:pt idx="8">
                  <c:v>5.8799999999999998E-2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9E3E-4B18-9C90-788591B34D2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15"/>
        <c:overlap val="-20"/>
        <c:axId val="2068027336"/>
        <c:axId val="2113994440"/>
      </c:barChart>
      <c:catAx>
        <c:axId val="2068027336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low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3994440"/>
        <c:crosses val="autoZero"/>
        <c:auto val="1"/>
        <c:lblAlgn val="ctr"/>
        <c:lblOffset val="100"/>
        <c:noMultiLvlLbl val="0"/>
      </c:catAx>
      <c:valAx>
        <c:axId val="2113994440"/>
        <c:scaling>
          <c:orientation val="minMax"/>
          <c:max val="1"/>
          <c:min val="0"/>
        </c:scaling>
        <c:delete val="0"/>
        <c:axPos val="b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8027336"/>
        <c:crosses val="max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1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22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136" y="80645"/>
            <a:ext cx="8229600" cy="54871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Master title style (only changes made to the parent slide will be reflected in the app)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252A03B-2D42-4DAE-8460-CF96145A8DF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5136" y="1005080"/>
            <a:ext cx="8229600" cy="3569013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Master text style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B14CF1-AB9B-4870-9E5C-AD8F31C7FF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3322" y="627419"/>
            <a:ext cx="8229600" cy="2397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Master text style</a:t>
            </a:r>
            <a:endParaRPr lang="en-GB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E39551A5-770E-3978-ED85-9963EA0819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57400" y="4811867"/>
            <a:ext cx="6339374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ubtitle 1">
            <a:extLst>
              <a:ext uri="{FF2B5EF4-FFF2-40B4-BE49-F238E27FC236}">
                <a16:creationId xmlns:a16="http://schemas.microsoft.com/office/drawing/2014/main" id="{598A6424-24D4-9A7A-503B-1810D9718646}"/>
              </a:ext>
            </a:extLst>
          </p:cNvPr>
          <p:cNvSpPr txBox="1">
            <a:spLocks/>
          </p:cNvSpPr>
          <p:nvPr userDrawn="1"/>
        </p:nvSpPr>
        <p:spPr>
          <a:xfrm>
            <a:off x="44110" y="4880795"/>
            <a:ext cx="1050635" cy="1602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>
                <a:solidFill>
                  <a:srgbClr val="7C878E"/>
                </a:solidFill>
                <a:latin typeface="Helvetica Neue"/>
                <a:cs typeface="Helvetica Neue"/>
              </a:rPr>
              <a:t>Powered by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8D6880F-98FC-C70E-7434-35DAC835CC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610" y="4835992"/>
            <a:ext cx="1213734" cy="295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44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56494" y="2494609"/>
            <a:ext cx="7787252" cy="1234730"/>
          </a:xfrm>
        </p:spPr>
        <p:txBody>
          <a:bodyPr anchor="b">
            <a:norm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 style (only changes made to the parent slide will be reflected in the app)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266162" y="3729038"/>
            <a:ext cx="2938463" cy="385762"/>
          </a:xfrm>
        </p:spPr>
        <p:txBody>
          <a:bodyPr>
            <a:normAutofit/>
          </a:bodyPr>
          <a:lstStyle>
            <a:lvl1pPr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 slide subtitle style</a:t>
            </a:r>
          </a:p>
        </p:txBody>
      </p:sp>
      <p:sp>
        <p:nvSpPr>
          <p:cNvPr id="5" name="Subtitle 1">
            <a:extLst>
              <a:ext uri="{FF2B5EF4-FFF2-40B4-BE49-F238E27FC236}">
                <a16:creationId xmlns:a16="http://schemas.microsoft.com/office/drawing/2014/main" id="{B397FB30-D0E6-47F8-D354-616B0E20A00C}"/>
              </a:ext>
            </a:extLst>
          </p:cNvPr>
          <p:cNvSpPr txBox="1">
            <a:spLocks/>
          </p:cNvSpPr>
          <p:nvPr userDrawn="1"/>
        </p:nvSpPr>
        <p:spPr>
          <a:xfrm>
            <a:off x="3389891" y="4862023"/>
            <a:ext cx="1050635" cy="1602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>
                <a:solidFill>
                  <a:srgbClr val="FFFFFF"/>
                </a:solidFill>
                <a:latin typeface="Helvetica Neue"/>
                <a:cs typeface="Helvetica Neue"/>
              </a:rPr>
              <a:t>Powered by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64C1F35-7934-3723-FBBD-74C99BCA9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014" y="4791407"/>
            <a:ext cx="1381743" cy="33654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ponse Summar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93F9-7B30-274B-BFFF-492683631E49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211403" y="3639393"/>
            <a:ext cx="4576388" cy="350837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/>
              <a:t>Master text style</a:t>
            </a:r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204788" y="2334751"/>
            <a:ext cx="8229600" cy="857250"/>
          </a:xfrm>
        </p:spPr>
        <p:txBody>
          <a:bodyPr/>
          <a:lstStyle/>
          <a:p>
            <a:r>
              <a:rPr lang="en-US" dirty="0"/>
              <a:t>Master title style (only changes made to the parent slide will be reflected in the app)</a:t>
            </a:r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204788" y="3158633"/>
            <a:ext cx="3859212" cy="280987"/>
          </a:xfrm>
        </p:spPr>
        <p:txBody>
          <a:bodyPr/>
          <a:lstStyle>
            <a:lvl2pPr marL="4763" indent="0">
              <a:buNone/>
              <a:defRPr sz="160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2pPr>
          </a:lstStyle>
          <a:p>
            <a:pPr lvl="1"/>
            <a:r>
              <a:rPr lang="en-US" dirty="0"/>
              <a:t>Total Responses style</a:t>
            </a:r>
          </a:p>
        </p:txBody>
      </p:sp>
      <p:sp>
        <p:nvSpPr>
          <p:cNvPr id="7" name="Text Placeholder 12"/>
          <p:cNvSpPr>
            <a:spLocks noGrp="1"/>
          </p:cNvSpPr>
          <p:nvPr>
            <p:ph type="body" sz="quarter" idx="18" hasCustomPrompt="1"/>
          </p:nvPr>
        </p:nvSpPr>
        <p:spPr>
          <a:xfrm>
            <a:off x="211403" y="4047840"/>
            <a:ext cx="4576388" cy="350837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/>
              <a:t>Master text style</a:t>
            </a: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CDF05C82-1244-9CA3-984A-2EEF32F796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57400" y="4811867"/>
            <a:ext cx="6306014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ubtitle 1">
            <a:extLst>
              <a:ext uri="{FF2B5EF4-FFF2-40B4-BE49-F238E27FC236}">
                <a16:creationId xmlns:a16="http://schemas.microsoft.com/office/drawing/2014/main" id="{95CE0200-F192-0824-3C26-E467CCA0AF48}"/>
              </a:ext>
            </a:extLst>
          </p:cNvPr>
          <p:cNvSpPr txBox="1">
            <a:spLocks/>
          </p:cNvSpPr>
          <p:nvPr userDrawn="1"/>
        </p:nvSpPr>
        <p:spPr>
          <a:xfrm>
            <a:off x="44110" y="4880795"/>
            <a:ext cx="1050635" cy="1602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>
                <a:solidFill>
                  <a:srgbClr val="7C878E"/>
                </a:solidFill>
                <a:latin typeface="Helvetica Neue"/>
                <a:cs typeface="Helvetica Neue"/>
              </a:rPr>
              <a:t>Powered by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EAE7EF1-F906-EB3F-7B2E-99EE2BAA37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610" y="4835992"/>
            <a:ext cx="1213734" cy="295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83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136" y="80645"/>
            <a:ext cx="8229600" cy="581143"/>
          </a:xfrm>
        </p:spPr>
        <p:txBody>
          <a:bodyPr/>
          <a:lstStyle/>
          <a:p>
            <a:r>
              <a:rPr lang="en-US" dirty="0"/>
              <a:t>Master title style (only changes made to the parent slide will be reflected in the app)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22570" y="666350"/>
            <a:ext cx="5332506" cy="249144"/>
          </a:xfrm>
        </p:spPr>
        <p:txBody>
          <a:bodyPr/>
          <a:lstStyle/>
          <a:p>
            <a:pPr lvl="0"/>
            <a:r>
              <a:rPr lang="en-US" dirty="0"/>
              <a:t>Master text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9FE2B938-E785-E802-7A9A-5AD4FEF608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93976" y="4811867"/>
            <a:ext cx="630279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ubtitle 1">
            <a:extLst>
              <a:ext uri="{FF2B5EF4-FFF2-40B4-BE49-F238E27FC236}">
                <a16:creationId xmlns:a16="http://schemas.microsoft.com/office/drawing/2014/main" id="{13756DC3-62A3-EAD0-0902-502D886CC750}"/>
              </a:ext>
            </a:extLst>
          </p:cNvPr>
          <p:cNvSpPr txBox="1">
            <a:spLocks/>
          </p:cNvSpPr>
          <p:nvPr userDrawn="1"/>
        </p:nvSpPr>
        <p:spPr>
          <a:xfrm>
            <a:off x="44110" y="4880795"/>
            <a:ext cx="1050635" cy="1602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>
                <a:solidFill>
                  <a:srgbClr val="7C878E"/>
                </a:solidFill>
                <a:latin typeface="Helvetica Neue"/>
                <a:cs typeface="Helvetica Neue"/>
              </a:rPr>
              <a:t>Powered by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1750C52-00F9-42B7-9AC0-F5417C88D42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610" y="4835992"/>
            <a:ext cx="1213734" cy="295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240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5136" y="270516"/>
            <a:ext cx="8229600" cy="3912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570" y="666350"/>
            <a:ext cx="5332506" cy="249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67076" y="4815076"/>
            <a:ext cx="626035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</a:lstStyle>
          <a:p>
            <a:fld id="{A88B48FB-E956-2048-9E74-C69E7CAA26C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7FE218-D8C1-4598-C115-912209DA1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58920" y="4811866"/>
            <a:ext cx="6380992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875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4" r:id="rId2"/>
    <p:sldLayoutId id="2147483671" r:id="rId3"/>
    <p:sldLayoutId id="2147483675" r:id="rId4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18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1000" kern="1200">
          <a:solidFill>
            <a:schemeClr val="bg1">
              <a:lumMod val="50000"/>
            </a:schemeClr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Calculating Financial Benefits of Theft Prevention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Friday, July 04, 2025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Date Created: Thursday, July 03, 2025</a:t>
            </a:r>
            <a:endParaRPr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17</a:t>
            </a:r>
            <a:endParaRPr dirty="0"/>
          </a:p>
        </p:txBody>
      </p:sp>
      <p:sp>
        <p:nvSpPr>
          <p:cNvPr id="4" name="Text Placaholder 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Total Responses</a:t>
            </a:r>
            <a:endParaRPr dirty="0"/>
          </a:p>
        </p:txBody>
      </p:sp>
      <p:sp>
        <p:nvSpPr>
          <p:cNvPr id="5" name="Text Placaholder 4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Complete Responses: 17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Q2: How do you demonstrate / calculate the financial benefit of external theft? (Tick all that apply)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Answered: 17   Skipped: 0</a:t>
            </a:r>
            <a:endParaRPr dirty="0"/>
          </a:p>
        </p:txBody>
      </p:sp>
      <p:graphicFrame>
        <p:nvGraphicFramePr>
          <p:cNvPr id="4" name="Chart Placeholde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4086331"/>
              </p:ext>
            </p:extLst>
          </p:nvPr>
        </p:nvGraphicFramePr>
        <p:xfrm>
          <a:off x="123322" y="1049658"/>
          <a:ext cx="8855786" cy="3569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Q3: How do you demonstrate / calculate the financial benefit of internal theft? (Tick all that apply)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Answered: 17   Skipped: 0</a:t>
            </a:r>
            <a:endParaRPr dirty="0"/>
          </a:p>
        </p:txBody>
      </p:sp>
      <p:graphicFrame>
        <p:nvGraphicFramePr>
          <p:cNvPr id="4" name="Chart Placeholde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9469505"/>
              </p:ext>
            </p:extLst>
          </p:nvPr>
        </p:nvGraphicFramePr>
        <p:xfrm>
          <a:off x="412230" y="1049658"/>
          <a:ext cx="7683727" cy="3569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ata slides">
  <a:themeElements>
    <a:clrScheme name="Custom 93">
      <a:dk1>
        <a:srgbClr val="333333"/>
      </a:dk1>
      <a:lt1>
        <a:sysClr val="window" lastClr="FFFFFF"/>
      </a:lt1>
      <a:dk2>
        <a:srgbClr val="666666"/>
      </a:dk2>
      <a:lt2>
        <a:srgbClr val="EEECE1"/>
      </a:lt2>
      <a:accent1>
        <a:srgbClr val="00BF6F"/>
      </a:accent1>
      <a:accent2>
        <a:srgbClr val="507CB6"/>
      </a:accent2>
      <a:accent3>
        <a:srgbClr val="F9BE00"/>
      </a:accent3>
      <a:accent4>
        <a:srgbClr val="6BC8CD"/>
      </a:accent4>
      <a:accent5>
        <a:srgbClr val="EA854B"/>
      </a:accent5>
      <a:accent6>
        <a:srgbClr val="7D5E8F"/>
      </a:accent6>
      <a:hlink>
        <a:srgbClr val="31859C"/>
      </a:hlink>
      <a:folHlink>
        <a:srgbClr val="31859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83</Words>
  <Application>Microsoft Office PowerPoint</Application>
  <PresentationFormat>On-screen Show (16:9)</PresentationFormat>
  <Paragraphs>11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Helvetica Neue</vt:lpstr>
      <vt:lpstr>Data slides</vt:lpstr>
      <vt:lpstr>PowerPoint Presentation</vt:lpstr>
      <vt:lpstr>17</vt:lpstr>
      <vt:lpstr>Q2: How do you demonstrate / calculate the financial benefit of external theft? (Tick all that apply)</vt:lpstr>
      <vt:lpstr>Q3: How do you demonstrate / calculate the financial benefit of internal theft? (Tick all that apply)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Colin Peacock</dc:creator>
  <cp:lastModifiedBy>Colin Peacock</cp:lastModifiedBy>
  <cp:revision>2</cp:revision>
  <dcterms:modified xsi:type="dcterms:W3CDTF">2026-02-21T08:46:24Z</dcterms:modified>
</cp:coreProperties>
</file>